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5" d="100"/>
          <a:sy n="85" d="100"/>
        </p:scale>
        <p:origin x="-98"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96FC65E2-DE61-4F83-9ED1-3A8011FDEEED}" type="slidenum">
              <a:rPr lang="en-US" sz="1400"/>
              <a:pPr algn="r"/>
              <a:t>‹#›</a:t>
            </a:fld>
            <a:endParaRPr lang="en-US" sz="14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47DE5867-1CF6-41C5-8D88-78C58A2C0DC9}" type="slidenum">
              <a:rPr lang="en-US" sz="1400"/>
              <a:pPr algn="r"/>
              <a:t>‹#›</a:t>
            </a:fld>
            <a:endParaRPr lang="en-US" sz="140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noFill/>
          <a:ln/>
        </p:spPr>
        <p:txBody>
          <a:bodyPr/>
          <a:lstStyle/>
          <a:p>
            <a:pPr marL="342900" indent="-342900"/>
            <a:r>
              <a:rPr lang="en-US"/>
              <a:t>Objectives:</a:t>
            </a:r>
          </a:p>
          <a:p>
            <a:pPr marL="342900" indent="-342900">
              <a:buFontTx/>
              <a:buChar char="•"/>
            </a:pPr>
            <a:r>
              <a:rPr lang="en-US"/>
              <a:t>Review key aspects of report preparation</a:t>
            </a:r>
          </a:p>
          <a:p>
            <a:pPr marL="342900" indent="-342900">
              <a:buFontTx/>
              <a:buChar char="•"/>
            </a:pPr>
            <a:r>
              <a:rPr lang="en-US"/>
              <a:t>Discuss the need and content of follow-up discussions</a:t>
            </a:r>
          </a:p>
          <a:p>
            <a:pPr marL="342900" indent="-342900">
              <a:buFontTx/>
              <a:buChar char="•"/>
            </a:pPr>
            <a:r>
              <a:rPr lang="en-US"/>
              <a:t>Understand basics of file preparation</a:t>
            </a:r>
          </a:p>
          <a:p>
            <a:pPr marL="342900" indent="-342900">
              <a:buFontTx/>
              <a:buChar char="•"/>
            </a:pPr>
            <a:r>
              <a:rPr lang="en-US"/>
              <a:t>Review concerns regarding disclosure of official information.  </a:t>
            </a:r>
          </a:p>
          <a:p>
            <a:pPr marL="342900" indent="-342900"/>
            <a:r>
              <a:rPr lang="en-US"/>
              <a:t> </a:t>
            </a:r>
          </a:p>
        </p:txBody>
      </p:sp>
      <p:sp>
        <p:nvSpPr>
          <p:cNvPr id="512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noFill/>
          <a:ln/>
        </p:spPr>
        <p:txBody>
          <a:bodyPr/>
          <a:lstStyle/>
          <a:p>
            <a:pPr marL="342900" indent="-342900">
              <a:buFontTx/>
              <a:buChar char="•"/>
            </a:pPr>
            <a:r>
              <a:rPr lang="en-US"/>
              <a:t>The quality of the inspection report greatly impacts all subsequent activities aimed at correcting the problems identified during the inspection, including administrative, civil, and criminal enforcement actions.</a:t>
            </a:r>
          </a:p>
          <a:p>
            <a:pPr marL="342900" indent="-342900"/>
            <a:endParaRPr lang="en-US"/>
          </a:p>
          <a:p>
            <a:pPr marL="342900" indent="-342900">
              <a:buFontTx/>
              <a:buChar char="•"/>
            </a:pPr>
            <a:r>
              <a:rPr lang="en-US"/>
              <a:t>Reports should be completed as expeditiously as possible so that follow-up actions can be initiated, particularly where an inspection identifies significant violations or where other offices plan activities related to an inspected facility.</a:t>
            </a:r>
          </a:p>
          <a:p>
            <a:pPr marL="342900" indent="-342900"/>
            <a:endParaRPr lang="en-US"/>
          </a:p>
          <a:p>
            <a:pPr marL="342900" indent="-342900">
              <a:buFontTx/>
              <a:buChar char="•"/>
            </a:pPr>
            <a:r>
              <a:rPr lang="en-US"/>
              <a:t>Information presented in the report should be:</a:t>
            </a:r>
          </a:p>
          <a:p>
            <a:pPr marL="342900" indent="-342900"/>
            <a:r>
              <a:rPr lang="en-US"/>
              <a:t>	-	based on sound inspection practices and be the verifiable result 	of first-hand knowledge.  Such information must be objective 	and factual;</a:t>
            </a:r>
          </a:p>
          <a:p>
            <a:pPr marL="342900" indent="-342900"/>
            <a:r>
              <a:rPr lang="en-US"/>
              <a:t>	-	relevant to the subject of the report.  Irrelevant information 		reduces the clarity and usefulness of the report;</a:t>
            </a:r>
          </a:p>
          <a:p>
            <a:pPr marL="342900" indent="-342900"/>
            <a:r>
              <a:rPr lang="en-US"/>
              <a:t>	-	comprehensive regarding all suspected violations;</a:t>
            </a:r>
          </a:p>
          <a:p>
            <a:pPr marL="342900" indent="-342900"/>
            <a:r>
              <a:rPr lang="en-US"/>
              <a:t>	-	fully integrated, organized, and documented.</a:t>
            </a:r>
          </a:p>
        </p:txBody>
      </p:sp>
      <p:sp>
        <p:nvSpPr>
          <p:cNvPr id="717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noFill/>
          <a:ln/>
        </p:spPr>
        <p:txBody>
          <a:bodyPr/>
          <a:lstStyle/>
          <a:p>
            <a:pPr marL="342900" indent="-342900">
              <a:buFontTx/>
              <a:buChar char="•"/>
            </a:pPr>
            <a:r>
              <a:rPr lang="en-US"/>
              <a:t>Although report preparation procedures will vary, inspectors should:</a:t>
            </a:r>
          </a:p>
          <a:p>
            <a:pPr marL="342900" indent="-342900"/>
            <a:r>
              <a:rPr lang="en-US"/>
              <a:t>	-	be familiar with all of the information that will comprise the 	report (including understanding how each component relates to 	the whole);</a:t>
            </a:r>
          </a:p>
          <a:p>
            <a:pPr marL="342900" indent="-342900"/>
            <a:r>
              <a:rPr lang="en-US"/>
              <a:t>	-	organize materials such that their presentation is logical and 	comprehensive;</a:t>
            </a:r>
          </a:p>
          <a:p>
            <a:pPr marL="342900" indent="-342900"/>
            <a:r>
              <a:rPr lang="en-US"/>
              <a:t>	-	clearly reference all documentary support;</a:t>
            </a:r>
          </a:p>
          <a:p>
            <a:pPr marL="342900" indent="-342900"/>
            <a:r>
              <a:rPr lang="en-US"/>
              <a:t>	-	write a clear narrative of the procedures used and the resulting 	findings.</a:t>
            </a:r>
          </a:p>
        </p:txBody>
      </p:sp>
      <p:sp>
        <p:nvSpPr>
          <p:cNvPr id="921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noFill/>
          <a:ln/>
        </p:spPr>
        <p:txBody>
          <a:bodyPr/>
          <a:lstStyle/>
          <a:p>
            <a:pPr marL="342900" indent="-342900">
              <a:buFontTx/>
              <a:buChar char="•"/>
            </a:pPr>
            <a:r>
              <a:rPr lang="en-US"/>
              <a:t>Although the specific information will vary for each facility, each report should include three basic elements: narrative information, checklists, and documentary support.</a:t>
            </a:r>
          </a:p>
          <a:p>
            <a:pPr marL="342900" indent="-342900"/>
            <a:endParaRPr lang="en-US"/>
          </a:p>
          <a:p>
            <a:pPr marL="342900" indent="-342900">
              <a:buFontTx/>
              <a:buChar char="•"/>
            </a:pPr>
            <a:r>
              <a:rPr lang="en-US"/>
              <a:t>The narrative should explain the nature of the facility’s activities, discuss manufacturing and waste management operations at the facility, describe the generation and handling of wastes, describe apparent violations and discuss the documentary evidence supporting each suspected violation.</a:t>
            </a:r>
          </a:p>
          <a:p>
            <a:pPr marL="342900" indent="-342900"/>
            <a:endParaRPr lang="en-US"/>
          </a:p>
          <a:p>
            <a:pPr marL="342900" indent="-342900">
              <a:buFontTx/>
              <a:buChar char="•"/>
            </a:pPr>
            <a:r>
              <a:rPr lang="en-US"/>
              <a:t>Checklists serve as guides to ensure that inspectors examine and collect all basic data.  They can serve to document the process and findings of the inspection.  However, they are only one component of a complete report.</a:t>
            </a:r>
          </a:p>
          <a:p>
            <a:pPr marL="342900" indent="-342900"/>
            <a:endParaRPr lang="en-US"/>
          </a:p>
          <a:p>
            <a:pPr marL="342900" indent="-342900">
              <a:buFontTx/>
              <a:buChar char="•"/>
            </a:pPr>
            <a:r>
              <a:rPr lang="en-US"/>
              <a:t>Reports should include and clearly reference all documentation that supports a suspected violation (e.g., statements, photos, photocopies, drawings, maps, printed matter, mechanical recordings, copies of permits, and records). </a:t>
            </a:r>
          </a:p>
          <a:p>
            <a:pPr marL="342900" indent="-342900"/>
            <a:endParaRPr lang="en-US"/>
          </a:p>
          <a:p>
            <a:pPr marL="342900" indent="-342900">
              <a:buFontTx/>
              <a:buChar char="•"/>
            </a:pPr>
            <a:r>
              <a:rPr lang="en-US"/>
              <a:t>Letter to facility: In compliance; NON; NOV.</a:t>
            </a:r>
          </a:p>
        </p:txBody>
      </p:sp>
      <p:sp>
        <p:nvSpPr>
          <p:cNvPr id="11267"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noFill/>
          <a:ln/>
        </p:spPr>
        <p:txBody>
          <a:bodyPr/>
          <a:lstStyle/>
          <a:p>
            <a:pPr marL="342900" indent="-342900">
              <a:buFontTx/>
              <a:buChar char="•"/>
            </a:pPr>
            <a:r>
              <a:rPr lang="en-US"/>
              <a:t>In certain instances, inspectors will need to brief others (e.g., supervisors, case development officers, Regional or state personnel, permit writers) regarding the findings of the inspection.  These briefings:</a:t>
            </a:r>
          </a:p>
          <a:p>
            <a:pPr marL="342900" indent="-342900"/>
            <a:r>
              <a:rPr lang="en-US"/>
              <a:t>	-	help determine the need for enforcement action</a:t>
            </a:r>
          </a:p>
          <a:p>
            <a:pPr marL="342900" indent="-342900"/>
            <a:r>
              <a:rPr lang="en-US"/>
              <a:t>	-	answer questions about the inspection</a:t>
            </a:r>
          </a:p>
          <a:p>
            <a:pPr marL="342900" indent="-342900"/>
            <a:r>
              <a:rPr lang="en-US"/>
              <a:t>	-	clarify inspection results.</a:t>
            </a:r>
          </a:p>
          <a:p>
            <a:pPr marL="342900" indent="-342900"/>
            <a:endParaRPr lang="en-US"/>
          </a:p>
          <a:p>
            <a:pPr marL="342900" indent="-342900"/>
            <a:endParaRPr lang="en-US"/>
          </a:p>
        </p:txBody>
      </p:sp>
      <p:sp>
        <p:nvSpPr>
          <p:cNvPr id="1331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noFill/>
          <a:ln/>
        </p:spPr>
        <p:txBody>
          <a:bodyPr/>
          <a:lstStyle/>
          <a:p>
            <a:pPr marL="342900" indent="-342900">
              <a:buFontTx/>
              <a:buChar char="•"/>
            </a:pPr>
            <a:r>
              <a:rPr lang="en-US"/>
              <a:t>Completion of the inspection file is important since this file serves as the documentation regarding the inspection and its findings.  Inspectors should focus on ensuring that the file is compete and well organized.  They should also follow document retention policies.</a:t>
            </a:r>
          </a:p>
          <a:p>
            <a:pPr marL="342900" indent="-342900"/>
            <a:endParaRPr lang="en-US"/>
          </a:p>
          <a:p>
            <a:pPr marL="342900" indent="-342900">
              <a:buFontTx/>
              <a:buChar char="•"/>
            </a:pPr>
            <a:r>
              <a:rPr lang="en-US"/>
              <a:t>These files can be used in court so you must have a system to keep them organized and safe.  This includes reports, memos, and inspection notes, as well as other relevant documents, so be careful what you write in your notebook.  It is a good idea to use separate notebooks for different cases so facts from one case do not get mixed in with the other. </a:t>
            </a:r>
          </a:p>
          <a:p>
            <a:pPr marL="342900" indent="-342900"/>
            <a:endParaRPr lang="en-US"/>
          </a:p>
          <a:p>
            <a:pPr marL="342900" indent="-342900">
              <a:buFontTx/>
              <a:buChar char="•"/>
            </a:pPr>
            <a:r>
              <a:rPr lang="en-US"/>
              <a:t>A CBI inspection file may need to be created in certain instances.  Creation and use of such a file must conform with established CBI procedures.</a:t>
            </a:r>
          </a:p>
        </p:txBody>
      </p:sp>
      <p:sp>
        <p:nvSpPr>
          <p:cNvPr id="1536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noFill/>
          <a:ln/>
        </p:spPr>
        <p:txBody>
          <a:bodyPr/>
          <a:lstStyle/>
          <a:p>
            <a:pPr marL="342900" indent="-342900">
              <a:buFontTx/>
              <a:buChar char="•"/>
            </a:pPr>
            <a:r>
              <a:rPr lang="en-US"/>
              <a:t>EPA’s general “open door” policy does not extend to all information gathered by RCRA inspectors.  Requests for information related to suspected violations, evidence of possible misconduct, or CBI should be communicated to an inspector’s supervisor and/or legal counsel.</a:t>
            </a:r>
          </a:p>
          <a:p>
            <a:pPr marL="342900" indent="-342900"/>
            <a:endParaRPr lang="en-US"/>
          </a:p>
          <a:p>
            <a:pPr marL="342900" indent="-342900">
              <a:buFontTx/>
              <a:buChar char="•"/>
            </a:pPr>
            <a:r>
              <a:rPr lang="en-US"/>
              <a:t>CBI must be handled pursuant to well established Agency CBI policy.  EPA may furnish CBI to state agencies acting as authorized representatives of the U.S. in support of RCRA, provided the state agency has its own CBI procedures approved by EPA. </a:t>
            </a:r>
          </a:p>
        </p:txBody>
      </p:sp>
      <p:sp>
        <p:nvSpPr>
          <p:cNvPr id="1741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noFill/>
          <a:ln/>
        </p:spPr>
        <p:txBody>
          <a:bodyPr/>
          <a:lstStyle/>
          <a:p>
            <a:pPr marL="342900" indent="-342900">
              <a:lnSpc>
                <a:spcPct val="104000"/>
              </a:lnSpc>
              <a:spcBef>
                <a:spcPct val="52000"/>
              </a:spcBef>
              <a:buFontTx/>
              <a:buChar char="•"/>
            </a:pPr>
            <a:r>
              <a:rPr lang="en-US"/>
              <a:t>You are often the only representative the public sees from your organization.  The facility's impression of the agency depends on you.  Remember, you only get one chance to make a first impression.</a:t>
            </a:r>
          </a:p>
          <a:p>
            <a:pPr marL="342900" indent="-342900">
              <a:lnSpc>
                <a:spcPct val="104000"/>
              </a:lnSpc>
              <a:spcBef>
                <a:spcPct val="52000"/>
              </a:spcBef>
            </a:pPr>
            <a:endParaRPr lang="en-US"/>
          </a:p>
          <a:p>
            <a:pPr marL="342900" indent="-342900">
              <a:lnSpc>
                <a:spcPct val="99000"/>
              </a:lnSpc>
              <a:spcBef>
                <a:spcPct val="49000"/>
              </a:spcBef>
            </a:pPr>
            <a:r>
              <a:rPr lang="en-US"/>
              <a:t>1.	Know  the regulations</a:t>
            </a:r>
          </a:p>
          <a:p>
            <a:pPr marL="342900" indent="-342900">
              <a:lnSpc>
                <a:spcPct val="99000"/>
              </a:lnSpc>
              <a:spcBef>
                <a:spcPct val="49000"/>
              </a:spcBef>
            </a:pPr>
            <a:r>
              <a:rPr lang="en-US"/>
              <a:t>2.	Understand your role in the process</a:t>
            </a:r>
          </a:p>
          <a:p>
            <a:pPr marL="342900" indent="-342900">
              <a:lnSpc>
                <a:spcPct val="99000"/>
              </a:lnSpc>
              <a:spcBef>
                <a:spcPct val="49000"/>
              </a:spcBef>
            </a:pPr>
            <a:r>
              <a:rPr lang="en-US"/>
              <a:t>3.	Know the facility history and operations</a:t>
            </a:r>
          </a:p>
          <a:p>
            <a:pPr marL="342900" indent="-342900">
              <a:lnSpc>
                <a:spcPct val="99000"/>
              </a:lnSpc>
              <a:spcBef>
                <a:spcPct val="49000"/>
              </a:spcBef>
            </a:pPr>
            <a:r>
              <a:rPr lang="en-US"/>
              <a:t>4.	First and best line of defense</a:t>
            </a:r>
          </a:p>
          <a:p>
            <a:pPr marL="342900" indent="-342900">
              <a:lnSpc>
                <a:spcPct val="99000"/>
              </a:lnSpc>
              <a:spcBef>
                <a:spcPct val="49000"/>
              </a:spcBef>
            </a:pPr>
            <a:r>
              <a:rPr lang="en-US"/>
              <a:t>5.	Professionally as important as the chemist, attorney, toxicologist, government consultant, or hydrogeologist.  It all revolves around you.</a:t>
            </a:r>
          </a:p>
          <a:p>
            <a:pPr marL="342900" indent="-342900">
              <a:lnSpc>
                <a:spcPct val="99000"/>
              </a:lnSpc>
              <a:spcBef>
                <a:spcPct val="49000"/>
              </a:spcBef>
            </a:pPr>
            <a:r>
              <a:rPr lang="en-US"/>
              <a:t>6.	The facility and its officials: they have to learn to live with you.  The inspector controls the situation and should be in charge of the inspection.</a:t>
            </a:r>
          </a:p>
          <a:p>
            <a:pPr marL="342900" indent="-342900">
              <a:lnSpc>
                <a:spcPct val="99000"/>
              </a:lnSpc>
              <a:spcBef>
                <a:spcPct val="49000"/>
              </a:spcBef>
            </a:pPr>
            <a:r>
              <a:rPr lang="en-US"/>
              <a:t>7.	Credentials identify you as a professional and give you authority.</a:t>
            </a:r>
          </a:p>
          <a:p>
            <a:pPr marL="342900" indent="-342900">
              <a:lnSpc>
                <a:spcPct val="99000"/>
              </a:lnSpc>
              <a:spcBef>
                <a:spcPct val="49000"/>
              </a:spcBef>
            </a:pPr>
            <a:r>
              <a:rPr lang="en-US"/>
              <a:t>8.	Continue your education to keep your knowledge up to date.</a:t>
            </a:r>
          </a:p>
        </p:txBody>
      </p:sp>
      <p:sp>
        <p:nvSpPr>
          <p:cNvPr id="1945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ln/>
        </p:spPr>
        <p:txBody>
          <a:bodyPr/>
          <a:lstStyle/>
          <a:p>
            <a:endParaRPr lang="en-US"/>
          </a:p>
        </p:txBody>
      </p:sp>
      <p:sp>
        <p:nvSpPr>
          <p:cNvPr id="21507" name="Rectangle 3"/>
          <p:cNvSpPr>
            <a:spLocks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266700"/>
            <a:ext cx="2084387"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00763"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077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1371600"/>
            <a:ext cx="8026400" cy="0"/>
          </a:xfrm>
          <a:prstGeom prst="line">
            <a:avLst/>
          </a:prstGeom>
          <a:noFill/>
          <a:ln w="50800">
            <a:solidFill>
              <a:schemeClr val="accent2"/>
            </a:solidFill>
            <a:round/>
            <a:headEnd/>
            <a:tailEnd/>
          </a:ln>
          <a:effectLst/>
        </p:spPr>
        <p:txBody>
          <a:bodyPr/>
          <a:lstStyle/>
          <a:p>
            <a:endParaRPr lang="en-US"/>
          </a:p>
        </p:txBody>
      </p:sp>
      <p:sp>
        <p:nvSpPr>
          <p:cNvPr id="1027" name="Rectangle 3"/>
          <p:cNvSpPr>
            <a:spLocks noGrp="1" noChangeArrowheads="1"/>
          </p:cNvSpPr>
          <p:nvPr>
            <p:ph type="title"/>
          </p:nvPr>
        </p:nvSpPr>
        <p:spPr bwMode="auto">
          <a:xfrm>
            <a:off x="381000" y="266700"/>
            <a:ext cx="7772400" cy="1104900"/>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90600" y="1676400"/>
            <a:ext cx="772795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ChangeArrowheads="1"/>
          </p:cNvSpPr>
          <p:nvPr/>
        </p:nvSpPr>
        <p:spPr bwMode="auto">
          <a:xfrm>
            <a:off x="8664575" y="6486525"/>
            <a:ext cx="387350" cy="301625"/>
          </a:xfrm>
          <a:prstGeom prst="rect">
            <a:avLst/>
          </a:prstGeom>
          <a:noFill/>
          <a:ln w="12700">
            <a:noFill/>
            <a:miter lim="800000"/>
            <a:headEnd/>
            <a:tailEnd/>
          </a:ln>
          <a:effectLst/>
        </p:spPr>
        <p:txBody>
          <a:bodyPr wrap="none" lIns="90488" tIns="44450" rIns="90488" bIns="44450" anchor="ctr">
            <a:spAutoFit/>
          </a:bodyPr>
          <a:lstStyle/>
          <a:p>
            <a:pPr algn="r"/>
            <a:fld id="{324F13F4-1027-486B-9EC4-596BB8BED196}" type="slidenum">
              <a:rPr lang="en-US" sz="140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charset="2"/>
        <a:buChar char="u"/>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a:noFill/>
          <a:ln/>
        </p:spPr>
        <p:txBody>
          <a:bodyPr anchor="ctr"/>
          <a:lstStyle/>
          <a:p>
            <a:pPr algn="ctr"/>
            <a:r>
              <a:rPr lang="en-US" sz="4000"/>
              <a:t>Inspection Follow-Up</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lstStyle/>
          <a:p>
            <a:r>
              <a:rPr lang="en-US" sz="4000"/>
              <a:t>Report Preparation</a:t>
            </a:r>
          </a:p>
        </p:txBody>
      </p:sp>
      <p:sp>
        <p:nvSpPr>
          <p:cNvPr id="6147" name="Rectangle 3"/>
          <p:cNvSpPr>
            <a:spLocks noGrp="1" noChangeArrowheads="1"/>
          </p:cNvSpPr>
          <p:nvPr>
            <p:ph type="body" idx="1"/>
          </p:nvPr>
        </p:nvSpPr>
        <p:spPr>
          <a:noFill/>
          <a:ln/>
        </p:spPr>
        <p:txBody>
          <a:bodyPr/>
          <a:lstStyle/>
          <a:p>
            <a:r>
              <a:rPr lang="en-US" sz="2800"/>
              <a:t>Focal point of enforcement action</a:t>
            </a:r>
          </a:p>
          <a:p>
            <a:r>
              <a:rPr lang="en-US" sz="2800"/>
              <a:t>Must be well written and fully documented</a:t>
            </a:r>
          </a:p>
          <a:p>
            <a:r>
              <a:rPr lang="en-US" sz="2800"/>
              <a:t>Must be</a:t>
            </a:r>
            <a:r>
              <a:rPr lang="en-US" sz="2400"/>
              <a:t>:</a:t>
            </a:r>
          </a:p>
          <a:p>
            <a:pPr>
              <a:buFont typeface="Monotype Sorts" charset="2"/>
              <a:buNone/>
            </a:pPr>
            <a:r>
              <a:rPr lang="en-US" sz="2400"/>
              <a:t>	-	Accurate</a:t>
            </a:r>
          </a:p>
          <a:p>
            <a:pPr>
              <a:buFont typeface="Monotype Sorts" charset="2"/>
              <a:buNone/>
            </a:pPr>
            <a:r>
              <a:rPr lang="en-US" sz="2400"/>
              <a:t>	-	Relevant</a:t>
            </a:r>
          </a:p>
          <a:p>
            <a:pPr>
              <a:buFont typeface="Monotype Sorts" charset="2"/>
              <a:buNone/>
            </a:pPr>
            <a:r>
              <a:rPr lang="en-US" sz="2400"/>
              <a:t>	-	Comprehensive</a:t>
            </a:r>
          </a:p>
          <a:p>
            <a:pPr>
              <a:buFont typeface="Monotype Sorts" charset="2"/>
              <a:buNone/>
            </a:pPr>
            <a:r>
              <a:rPr lang="en-US" sz="2400"/>
              <a:t>	-	Organized</a:t>
            </a:r>
          </a:p>
          <a:p>
            <a:pPr>
              <a:buFont typeface="Monotype Sorts" charset="2"/>
              <a:buNone/>
            </a:pPr>
            <a:endParaRPr lang="en-US" sz="2400"/>
          </a:p>
        </p:txBody>
      </p:sp>
      <p:graphicFrame>
        <p:nvGraphicFramePr>
          <p:cNvPr id="6148" name="Object 4">
            <a:hlinkClick r:id="" action="ppaction://ole?verb=0"/>
          </p:cNvPr>
          <p:cNvGraphicFramePr>
            <a:graphicFrameLocks/>
          </p:cNvGraphicFramePr>
          <p:nvPr/>
        </p:nvGraphicFramePr>
        <p:xfrm>
          <a:off x="4953000" y="3429000"/>
          <a:ext cx="2679700" cy="1982788"/>
        </p:xfrm>
        <a:graphic>
          <a:graphicData uri="http://schemas.openxmlformats.org/presentationml/2006/ole">
            <p:oleObj spid="_x0000_s6148" name="Microsoft ClipArt Gallery" r:id="rId4" imgW="5072040" imgH="3070080" progId="MS_ClipArt_Gallery">
              <p:embed/>
            </p:oleObj>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a:lstStyle/>
          <a:p>
            <a:r>
              <a:rPr lang="en-US" sz="4000"/>
              <a:t>Report Preparation Procedures</a:t>
            </a:r>
          </a:p>
        </p:txBody>
      </p:sp>
      <p:sp>
        <p:nvSpPr>
          <p:cNvPr id="8195" name="Rectangle 3"/>
          <p:cNvSpPr>
            <a:spLocks noGrp="1" noChangeArrowheads="1"/>
          </p:cNvSpPr>
          <p:nvPr>
            <p:ph type="body" idx="1"/>
          </p:nvPr>
        </p:nvSpPr>
        <p:spPr>
          <a:noFill/>
          <a:ln/>
        </p:spPr>
        <p:txBody>
          <a:bodyPr/>
          <a:lstStyle/>
          <a:p>
            <a:r>
              <a:rPr lang="en-US" sz="2800"/>
              <a:t>Review information</a:t>
            </a:r>
          </a:p>
          <a:p>
            <a:r>
              <a:rPr lang="en-US" sz="2800"/>
              <a:t>Organize material</a:t>
            </a:r>
          </a:p>
          <a:p>
            <a:r>
              <a:rPr lang="en-US" sz="2800"/>
              <a:t>Reference accompanying material</a:t>
            </a:r>
          </a:p>
          <a:p>
            <a:r>
              <a:rPr lang="en-US" sz="2800"/>
              <a:t>Write the narrative report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sz="4000"/>
              <a:t>Report Elements</a:t>
            </a:r>
          </a:p>
        </p:txBody>
      </p:sp>
      <p:sp>
        <p:nvSpPr>
          <p:cNvPr id="10243" name="Rectangle 3"/>
          <p:cNvSpPr>
            <a:spLocks noGrp="1" noChangeArrowheads="1"/>
          </p:cNvSpPr>
          <p:nvPr>
            <p:ph type="body" idx="1"/>
          </p:nvPr>
        </p:nvSpPr>
        <p:spPr>
          <a:noFill/>
          <a:ln/>
        </p:spPr>
        <p:txBody>
          <a:bodyPr/>
          <a:lstStyle/>
          <a:p>
            <a:r>
              <a:rPr lang="en-US" sz="2800"/>
              <a:t>Three basic elements:</a:t>
            </a:r>
          </a:p>
          <a:p>
            <a:pPr>
              <a:buFont typeface="Monotype Sorts" charset="2"/>
              <a:buNone/>
            </a:pPr>
            <a:r>
              <a:rPr lang="en-US" sz="2800"/>
              <a:t>		1. Narrative information</a:t>
            </a:r>
          </a:p>
          <a:p>
            <a:pPr>
              <a:buFont typeface="Monotype Sorts" charset="2"/>
              <a:buNone/>
            </a:pPr>
            <a:r>
              <a:rPr lang="en-US" sz="2800"/>
              <a:t>		2. Checklists</a:t>
            </a:r>
          </a:p>
          <a:p>
            <a:pPr>
              <a:buFont typeface="Monotype Sorts" charset="2"/>
              <a:buNone/>
            </a:pPr>
            <a:r>
              <a:rPr lang="en-US" sz="2800"/>
              <a:t>		3. Documentary Support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81000" y="266700"/>
            <a:ext cx="7772400" cy="1028700"/>
          </a:xfrm>
          <a:noFill/>
          <a:ln/>
        </p:spPr>
        <p:txBody>
          <a:bodyPr/>
          <a:lstStyle/>
          <a:p>
            <a:r>
              <a:rPr lang="en-US" sz="4000"/>
              <a:t>Follow-Up Discussion </a:t>
            </a:r>
          </a:p>
        </p:txBody>
      </p:sp>
      <p:sp>
        <p:nvSpPr>
          <p:cNvPr id="12291" name="Rectangle 3"/>
          <p:cNvSpPr>
            <a:spLocks noGrp="1" noChangeArrowheads="1"/>
          </p:cNvSpPr>
          <p:nvPr>
            <p:ph type="body" idx="1"/>
          </p:nvPr>
        </p:nvSpPr>
        <p:spPr>
          <a:noFill/>
          <a:ln/>
        </p:spPr>
        <p:txBody>
          <a:bodyPr/>
          <a:lstStyle/>
          <a:p>
            <a:r>
              <a:rPr lang="en-US" sz="2800"/>
              <a:t>Briefings may be desirable</a:t>
            </a:r>
            <a:r>
              <a:rPr lang="en-US" sz="2400"/>
              <a:t>:</a:t>
            </a:r>
          </a:p>
          <a:p>
            <a:pPr lvl="1"/>
            <a:r>
              <a:rPr lang="en-US" sz="2400"/>
              <a:t>Inspector has referred facility representative to 	other Regional or state personnel</a:t>
            </a:r>
          </a:p>
          <a:p>
            <a:pPr lvl="1"/>
            <a:r>
              <a:rPr lang="en-US" sz="2400"/>
              <a:t>Inspector observes potential violations at units 	beyond their jurisdiction</a:t>
            </a:r>
          </a:p>
          <a:p>
            <a:pPr lvl="1"/>
            <a:r>
              <a:rPr lang="en-US" sz="2400"/>
              <a:t>Inspector identifies condition in conflict with permit</a:t>
            </a:r>
          </a:p>
        </p:txBody>
      </p:sp>
      <p:graphicFrame>
        <p:nvGraphicFramePr>
          <p:cNvPr id="12292" name="Object 4">
            <a:hlinkClick r:id="" action="ppaction://ole?verb=0"/>
          </p:cNvPr>
          <p:cNvGraphicFramePr>
            <a:graphicFrameLocks/>
          </p:cNvGraphicFramePr>
          <p:nvPr/>
        </p:nvGraphicFramePr>
        <p:xfrm>
          <a:off x="3276600" y="4572000"/>
          <a:ext cx="2900363" cy="1585913"/>
        </p:xfrm>
        <a:graphic>
          <a:graphicData uri="http://schemas.openxmlformats.org/presentationml/2006/ole">
            <p:oleObj spid="_x0000_s12292" name="Microsoft ClipArt Gallery" r:id="rId4" imgW="5819760" imgH="2885760" progId="MS_ClipArt_Gallery">
              <p:embed/>
            </p:oleObj>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sz="4000"/>
              <a:t>File Preparation</a:t>
            </a:r>
          </a:p>
        </p:txBody>
      </p:sp>
      <p:sp>
        <p:nvSpPr>
          <p:cNvPr id="14339" name="Rectangle 3"/>
          <p:cNvSpPr>
            <a:spLocks noGrp="1" noChangeArrowheads="1"/>
          </p:cNvSpPr>
          <p:nvPr>
            <p:ph type="body" idx="1"/>
          </p:nvPr>
        </p:nvSpPr>
        <p:spPr>
          <a:noFill/>
          <a:ln/>
        </p:spPr>
        <p:txBody>
          <a:bodyPr/>
          <a:lstStyle/>
          <a:p>
            <a:r>
              <a:rPr lang="en-US" sz="2800"/>
              <a:t>Expedites and facilitates facility review</a:t>
            </a:r>
          </a:p>
          <a:p>
            <a:r>
              <a:rPr lang="en-US" sz="2800"/>
              <a:t>Contains inspection report and all non-confidential documentation</a:t>
            </a:r>
          </a:p>
          <a:p>
            <a:r>
              <a:rPr lang="en-US" sz="2800"/>
              <a:t>Includes only relevant documents</a:t>
            </a:r>
          </a:p>
          <a:p>
            <a:r>
              <a:rPr lang="en-US" sz="2800"/>
              <a:t>May include separate CBI file</a:t>
            </a:r>
          </a:p>
          <a:p>
            <a:pPr>
              <a:buFont typeface="Monotype Sorts" charset="2"/>
              <a:buNone/>
            </a:pPr>
            <a:endParaRPr lang="en-US" sz="28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r>
              <a:rPr lang="en-US" sz="4000"/>
              <a:t>Disclosure of Official Information</a:t>
            </a:r>
          </a:p>
        </p:txBody>
      </p:sp>
      <p:sp>
        <p:nvSpPr>
          <p:cNvPr id="16387" name="Rectangle 3"/>
          <p:cNvSpPr>
            <a:spLocks noGrp="1" noChangeArrowheads="1"/>
          </p:cNvSpPr>
          <p:nvPr>
            <p:ph type="body" idx="1"/>
          </p:nvPr>
        </p:nvSpPr>
        <p:spPr>
          <a:noFill/>
          <a:ln/>
        </p:spPr>
        <p:txBody>
          <a:bodyPr/>
          <a:lstStyle/>
          <a:p>
            <a:r>
              <a:rPr lang="en-US" sz="2800"/>
              <a:t>Contact supervisor or legal counsel when information related to suspected violation is requested</a:t>
            </a:r>
          </a:p>
          <a:p>
            <a:r>
              <a:rPr lang="en-US" sz="2800"/>
              <a:t>Inspectors should clear any contact with the press</a:t>
            </a:r>
          </a:p>
          <a:p>
            <a:r>
              <a:rPr lang="en-US" sz="2800"/>
              <a:t>Manage CBI appropriately</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sz="4000"/>
              <a:t>The Inspector as a Professional</a:t>
            </a:r>
          </a:p>
        </p:txBody>
      </p:sp>
      <p:sp>
        <p:nvSpPr>
          <p:cNvPr id="18435" name="Rectangle 3"/>
          <p:cNvSpPr>
            <a:spLocks noGrp="1" noChangeArrowheads="1"/>
          </p:cNvSpPr>
          <p:nvPr>
            <p:ph type="body" idx="1"/>
          </p:nvPr>
        </p:nvSpPr>
        <p:spPr>
          <a:noFill/>
          <a:ln/>
        </p:spPr>
        <p:txBody>
          <a:bodyPr/>
          <a:lstStyle/>
          <a:p>
            <a:r>
              <a:rPr lang="en-US" sz="2800"/>
              <a:t>Public’s impression of Agency</a:t>
            </a:r>
          </a:p>
          <a:p>
            <a:r>
              <a:rPr lang="en-US" sz="2800"/>
              <a:t>Expert in a professional field</a:t>
            </a:r>
          </a:p>
          <a:p>
            <a:r>
              <a:rPr lang="en-US" sz="2800"/>
              <a:t>Know and understand the regulations</a:t>
            </a:r>
          </a:p>
          <a:p>
            <a:r>
              <a:rPr lang="en-US" sz="2800"/>
              <a:t>Know the facility</a:t>
            </a:r>
          </a:p>
          <a:p>
            <a:r>
              <a:rPr lang="en-US" sz="2800"/>
              <a:t>Continue your education</a:t>
            </a:r>
          </a:p>
        </p:txBody>
      </p:sp>
      <p:graphicFrame>
        <p:nvGraphicFramePr>
          <p:cNvPr id="18436" name="Object 4">
            <a:hlinkClick r:id="" action="ppaction://ole?verb=0"/>
          </p:cNvPr>
          <p:cNvGraphicFramePr>
            <a:graphicFrameLocks/>
          </p:cNvGraphicFramePr>
          <p:nvPr/>
        </p:nvGraphicFramePr>
        <p:xfrm>
          <a:off x="7543800" y="3733800"/>
          <a:ext cx="793750" cy="2325688"/>
        </p:xfrm>
        <a:graphic>
          <a:graphicData uri="http://schemas.openxmlformats.org/presentationml/2006/ole">
            <p:oleObj spid="_x0000_s18436" name="Microsoft ClipArt Gallery" r:id="rId4" imgW="1454040" imgH="4670280" progId="MS_ClipArt_Gallery">
              <p:embed/>
            </p:oleObj>
          </a:graphicData>
        </a:graphic>
      </p:graphicFrame>
      <p:graphicFrame>
        <p:nvGraphicFramePr>
          <p:cNvPr id="18437" name="Object 5">
            <a:hlinkClick r:id="" action="ppaction://ole?verb=0"/>
          </p:cNvPr>
          <p:cNvGraphicFramePr>
            <a:graphicFrameLocks/>
          </p:cNvGraphicFramePr>
          <p:nvPr/>
        </p:nvGraphicFramePr>
        <p:xfrm>
          <a:off x="5224463" y="3505200"/>
          <a:ext cx="2090737" cy="1865313"/>
        </p:xfrm>
        <a:graphic>
          <a:graphicData uri="http://schemas.openxmlformats.org/presentationml/2006/ole">
            <p:oleObj spid="_x0000_s18437" name="Microsoft ClipArt Gallery" r:id="rId5" imgW="2504880" imgH="2224080" progId="MS_ClipArt_Gallery">
              <p:embed/>
            </p:oleObj>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sz="4000"/>
              <a:t>The One-Page RCRA Inspectors Handbook</a:t>
            </a:r>
          </a:p>
        </p:txBody>
      </p:sp>
      <p:sp>
        <p:nvSpPr>
          <p:cNvPr id="20483" name="Rectangle 3"/>
          <p:cNvSpPr>
            <a:spLocks noGrp="1" noChangeArrowheads="1"/>
          </p:cNvSpPr>
          <p:nvPr>
            <p:ph type="body" idx="1"/>
          </p:nvPr>
        </p:nvSpPr>
        <p:spPr>
          <a:noFill/>
          <a:ln/>
        </p:spPr>
        <p:txBody>
          <a:bodyPr/>
          <a:lstStyle/>
          <a:p>
            <a:r>
              <a:rPr lang="en-US" sz="2800"/>
              <a:t>Inspection is always a means to an end, not an end unto itself</a:t>
            </a:r>
          </a:p>
          <a:p>
            <a:r>
              <a:rPr lang="en-US" sz="2800"/>
              <a:t>The inspection always begins in your office</a:t>
            </a:r>
          </a:p>
          <a:p>
            <a:r>
              <a:rPr lang="en-US" sz="2800"/>
              <a:t>Prepare for all enforcement possibilities</a:t>
            </a:r>
          </a:p>
          <a:p>
            <a:r>
              <a:rPr lang="en-US" sz="2800"/>
              <a:t>The legal process is an exercise in persuasion</a:t>
            </a:r>
          </a:p>
          <a:p>
            <a:r>
              <a:rPr lang="en-US" sz="2800"/>
              <a:t>The inspector is an essential member of the litigation team</a:t>
            </a:r>
          </a:p>
        </p:txBody>
      </p:sp>
    </p:spTree>
  </p:cSld>
  <p:clrMapOvr>
    <a:masterClrMapping/>
  </p:clrMapOvr>
  <p:transition/>
</p:sld>
</file>

<file path=ppt/theme/theme1.xml><?xml version="1.0" encoding="utf-8"?>
<a:theme xmlns:a="http://schemas.openxmlformats.org/drawingml/2006/main" name="sidebars">
  <a:themeElements>
    <a:clrScheme name="">
      <a:dk1>
        <a:srgbClr val="000000"/>
      </a:dk1>
      <a:lt1>
        <a:srgbClr val="C8FEC8"/>
      </a:lt1>
      <a:dk2>
        <a:srgbClr val="063DE8"/>
      </a:dk2>
      <a:lt2>
        <a:srgbClr val="51DC00"/>
      </a:lt2>
      <a:accent1>
        <a:srgbClr val="3365FB"/>
      </a:accent1>
      <a:accent2>
        <a:srgbClr val="FF5008"/>
      </a:accent2>
      <a:accent3>
        <a:srgbClr val="E0FEE0"/>
      </a:accent3>
      <a:accent4>
        <a:srgbClr val="000000"/>
      </a:accent4>
      <a:accent5>
        <a:srgbClr val="ADB8FD"/>
      </a:accent5>
      <a:accent6>
        <a:srgbClr val="E74806"/>
      </a:accent6>
      <a:hlink>
        <a:srgbClr val="00DFCA"/>
      </a:hlink>
      <a:folHlink>
        <a:srgbClr val="FFFFFF"/>
      </a:folHlink>
    </a:clrScheme>
    <a:fontScheme name="sidebar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idebar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debar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debar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debar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deba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deba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deba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c:\msoffice\powerpnt\template\sldshow\sidebars.ppt</Template>
  <TotalTime>0</TotalTime>
  <Pages>9</Pages>
  <Words>757</Words>
  <Application>Microsoft Office PowerPoint</Application>
  <PresentationFormat>On-screen Show (4:3)</PresentationFormat>
  <Paragraphs>96</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Times New Roman</vt:lpstr>
      <vt:lpstr>Monotype Sorts</vt:lpstr>
      <vt:lpstr>sidebars</vt:lpstr>
      <vt:lpstr>Microsoft ClipArt Gallery</vt:lpstr>
      <vt:lpstr>Inspection Follow-Up</vt:lpstr>
      <vt:lpstr>Report Preparation</vt:lpstr>
      <vt:lpstr>Report Preparation Procedures</vt:lpstr>
      <vt:lpstr>Report Elements</vt:lpstr>
      <vt:lpstr>Follow-Up Discussion </vt:lpstr>
      <vt:lpstr>File Preparation</vt:lpstr>
      <vt:lpstr>Disclosure of Official Information</vt:lpstr>
      <vt:lpstr>The Inspector as a Professional</vt:lpstr>
      <vt:lpstr>The One-Page RCRA Inspectors Handbook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Post-Inspection</dc:title>
  <dc:subject/>
  <dc:creator>Division 842</dc:creator>
  <cp:keywords/>
  <dc:description/>
  <cp:lastModifiedBy>perrigan_g</cp:lastModifiedBy>
  <cp:revision>8</cp:revision>
  <cp:lastPrinted>1997-07-03T09:46:12Z</cp:lastPrinted>
  <dcterms:created xsi:type="dcterms:W3CDTF">1997-06-17T13:34:24Z</dcterms:created>
  <dcterms:modified xsi:type="dcterms:W3CDTF">2010-02-26T15:02:09Z</dcterms:modified>
</cp:coreProperties>
</file>